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4"/>
  </p:notesMasterIdLst>
  <p:handoutMasterIdLst>
    <p:handoutMasterId r:id="rId45"/>
  </p:handoutMasterIdLst>
  <p:sldIdLst>
    <p:sldId id="729" r:id="rId2"/>
    <p:sldId id="660" r:id="rId3"/>
    <p:sldId id="662" r:id="rId4"/>
    <p:sldId id="694" r:id="rId5"/>
    <p:sldId id="748" r:id="rId6"/>
    <p:sldId id="733" r:id="rId7"/>
    <p:sldId id="741" r:id="rId8"/>
    <p:sldId id="742" r:id="rId9"/>
    <p:sldId id="734" r:id="rId10"/>
    <p:sldId id="743" r:id="rId11"/>
    <p:sldId id="667" r:id="rId12"/>
    <p:sldId id="716" r:id="rId13"/>
    <p:sldId id="717" r:id="rId14"/>
    <p:sldId id="735" r:id="rId15"/>
    <p:sldId id="746" r:id="rId16"/>
    <p:sldId id="758" r:id="rId17"/>
    <p:sldId id="759" r:id="rId18"/>
    <p:sldId id="749" r:id="rId19"/>
    <p:sldId id="736" r:id="rId20"/>
    <p:sldId id="745" r:id="rId21"/>
    <p:sldId id="737" r:id="rId22"/>
    <p:sldId id="738" r:id="rId23"/>
    <p:sldId id="723" r:id="rId24"/>
    <p:sldId id="747" r:id="rId25"/>
    <p:sldId id="727" r:id="rId26"/>
    <p:sldId id="753" r:id="rId27"/>
    <p:sldId id="754" r:id="rId28"/>
    <p:sldId id="769" r:id="rId29"/>
    <p:sldId id="648" r:id="rId30"/>
    <p:sldId id="751" r:id="rId31"/>
    <p:sldId id="649" r:id="rId32"/>
    <p:sldId id="682" r:id="rId33"/>
    <p:sldId id="765" r:id="rId34"/>
    <p:sldId id="766" r:id="rId35"/>
    <p:sldId id="752" r:id="rId36"/>
    <p:sldId id="760" r:id="rId37"/>
    <p:sldId id="762" r:id="rId38"/>
    <p:sldId id="771" r:id="rId39"/>
    <p:sldId id="772" r:id="rId40"/>
    <p:sldId id="773" r:id="rId41"/>
    <p:sldId id="770" r:id="rId42"/>
    <p:sldId id="714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CCECFF"/>
    <a:srgbClr val="C39BE1"/>
    <a:srgbClr val="C198E0"/>
    <a:srgbClr val="0066CC"/>
    <a:srgbClr val="BD92DE"/>
    <a:srgbClr val="BEE395"/>
    <a:srgbClr val="3399FF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35" autoAdjust="0"/>
    <p:restoredTop sz="80380" autoAdjust="0"/>
  </p:normalViewPr>
  <p:slideViewPr>
    <p:cSldViewPr>
      <p:cViewPr varScale="1">
        <p:scale>
          <a:sx n="60" d="100"/>
          <a:sy n="60" d="100"/>
        </p:scale>
        <p:origin x="5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5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1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2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5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and</a:t>
            </a:r>
            <a:r>
              <a:rPr lang="en-US" baseline="0" dirty="0"/>
              <a:t> L will be </a:t>
            </a:r>
            <a:r>
              <a:rPr lang="en-US" baseline="0" dirty="0" err="1"/>
              <a:t>prunned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90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8ADE4E-6B6A-43C5-A4E7-3C3886E87B4F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62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CDB44-FDFA-4020-8765-16E5EDF522FD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17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75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6.xml"/><Relationship Id="rId7" Type="http://schemas.openxmlformats.org/officeDocument/2006/relationships/image" Target="../media/image1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6511753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 (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).]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1450" y="1981200"/>
            <a:ext cx="5257800" cy="3200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724649" y="1981200"/>
            <a:ext cx="5248276" cy="32004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00850" y="2133600"/>
            <a:ext cx="5562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min-value(state):</a:t>
            </a: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defRPr/>
            </a:pP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	</a:t>
            </a:r>
            <a:r>
              <a:rPr lang="en-US" sz="2400" kern="0" dirty="0">
                <a:latin typeface="Calibri" pitchFamily="34" charset="0"/>
              </a:rPr>
              <a:t>if Terminal-Test(state) </a:t>
            </a: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		return UTILITY(state) </a:t>
            </a:r>
            <a:br>
              <a:rPr lang="en-US" sz="2400" kern="0" dirty="0">
                <a:latin typeface="Calibri" pitchFamily="34" charset="0"/>
              </a:rPr>
            </a:b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noProof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</a:rPr>
              <a:t>max-value(successor)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7650" y="1828800"/>
            <a:ext cx="577215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800082" lvl="1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if Terminal-Test(state) </a:t>
            </a:r>
          </a:p>
          <a:p>
            <a:pPr marL="800082" lvl="1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	return UTILITY(state) </a:t>
            </a:r>
            <a:br>
              <a:rPr lang="en-US" sz="2400" kern="0" dirty="0">
                <a:latin typeface="Calibri" pitchFamily="34" charset="0"/>
              </a:rPr>
            </a:b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</a:rPr>
              <a:t>min-value(successor)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5581650" y="2743200"/>
            <a:ext cx="990600" cy="685800"/>
          </a:xfrm>
          <a:prstGeom prst="leftRightArrow">
            <a:avLst/>
          </a:prstGeom>
          <a:solidFill>
            <a:srgbClr val="BD92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85850" y="5562688"/>
            <a:ext cx="3407872" cy="533312"/>
          </a:xfrm>
          <a:prstGeom prst="rect">
            <a:avLst/>
          </a:prstGeom>
          <a:noFill/>
          <a:ln/>
          <a:effectLst/>
        </p:spPr>
      </p:pic>
      <p:pic>
        <p:nvPicPr>
          <p:cNvPr id="20" name="Picture 1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639050" y="5486685"/>
            <a:ext cx="3406613" cy="533115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7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9" y="3765550"/>
            <a:ext cx="1267882" cy="1187450"/>
            <a:chOff x="2173289" y="3765550"/>
            <a:chExt cx="950911" cy="1187450"/>
          </a:xfrm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9" y="3765550"/>
              <a:ext cx="763586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</p:cNvCxnSpPr>
          <p:nvPr/>
        </p:nvCxnSpPr>
        <p:spPr bwMode="auto">
          <a:xfrm rot="16200000" flipH="1">
            <a:off x="2926293" y="3739092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3"/>
            <a:ext cx="508000" cy="1235075"/>
            <a:chOff x="4270375" y="2514600"/>
            <a:chExt cx="381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750841" y="3408405"/>
            <a:ext cx="2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98839" y="3388281"/>
            <a:ext cx="2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829668" y="3408405"/>
            <a:ext cx="25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798838" y="2205593"/>
            <a:ext cx="23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3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7822" y="1888303"/>
            <a:ext cx="3579027" cy="13954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71" y="153655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Minimax Properties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5257800"/>
            <a:ext cx="7366000" cy="68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sz="2800" dirty="0"/>
              <a:t>Optimal against a perfect player.  Otherwise?</a:t>
            </a:r>
          </a:p>
          <a:p>
            <a:pPr algn="ctr"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7010400" y="6477000"/>
            <a:ext cx="518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(L6D2, L6D3)]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(Min)</a:t>
            </a:r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</a:t>
            </a:r>
            <a:r>
              <a:rPr lang="en-US" sz="2800" dirty="0" err="1">
                <a:solidFill>
                  <a:srgbClr val="333399"/>
                </a:solidFill>
              </a:rPr>
              <a:t>minimax</a:t>
            </a:r>
            <a:r>
              <a:rPr lang="en-US" sz="2800" dirty="0">
                <a:solidFill>
                  <a:srgbClr val="333399"/>
                </a:solidFill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Games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</a:p>
        </p:txBody>
      </p:sp>
    </p:spTree>
    <p:extLst>
      <p:ext uri="{BB962C8B-B14F-4D97-AF65-F5344CB8AC3E}">
        <p14:creationId xmlns:p14="http://schemas.microsoft.com/office/powerpoint/2010/main" val="892966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Minimax Example</a:t>
            </a:r>
          </a:p>
        </p:txBody>
      </p:sp>
      <p:sp>
        <p:nvSpPr>
          <p:cNvPr id="21507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1550" name="AutoShape 13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5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1548" name="AutoShape 17"/>
            <p:cNvCxnSpPr>
              <a:cxnSpLocks noChangeShapeType="1"/>
              <a:stCxn id="21542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9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1546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7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1544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45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1542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3" name="AutoShape 7"/>
            <p:cNvCxnSpPr>
              <a:cxnSpLocks noChangeShapeType="1"/>
              <a:stCxn id="21507" idx="3"/>
              <a:endCxn id="21542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1542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1507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1542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1540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41" name="AutoShape 21"/>
            <p:cNvCxnSpPr>
              <a:cxnSpLocks noChangeShapeType="1"/>
              <a:stCxn id="21507" idx="3"/>
              <a:endCxn id="21540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153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153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9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1534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1535" name="AutoShape 27"/>
            <p:cNvCxnSpPr>
              <a:cxnSpLocks noChangeShapeType="1"/>
              <a:stCxn id="21507" idx="3"/>
              <a:endCxn id="21534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1530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31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1532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1533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11" name="Group 64"/>
          <p:cNvGrpSpPr>
            <a:grpSpLocks/>
          </p:cNvGrpSpPr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</p:grpSpPr>
        <p:cxnSp>
          <p:nvCxnSpPr>
            <p:cNvPr id="2152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2" name="Group 65"/>
          <p:cNvGrpSpPr>
            <a:grpSpLocks/>
          </p:cNvGrpSpPr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</p:grpSpPr>
        <p:cxnSp>
          <p:nvCxnSpPr>
            <p:cNvPr id="2152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152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96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sym typeface="Symbol" pitchFamily="18" charset="2"/>
              </a:rPr>
              <a:t>Minimax</a:t>
            </a:r>
            <a:r>
              <a:rPr lang="en-US" dirty="0">
                <a:sym typeface="Symbol" pitchFamily="18" charset="2"/>
              </a:rPr>
              <a:t> Pruning</a:t>
            </a:r>
          </a:p>
        </p:txBody>
      </p:sp>
      <p:sp>
        <p:nvSpPr>
          <p:cNvPr id="22531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</p:grpSpPr>
        <p:cxnSp>
          <p:nvCxnSpPr>
            <p:cNvPr id="22568" name="AutoShape 13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</p:grpSpPr>
        <p:cxnSp>
          <p:nvCxnSpPr>
            <p:cNvPr id="22566" name="AutoShape 17"/>
            <p:cNvCxnSpPr>
              <a:cxnSpLocks noChangeShapeType="1"/>
              <a:stCxn id="2256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8</a:t>
              </a:r>
            </a:p>
          </p:txBody>
        </p:sp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</p:grpSpPr>
        <p:cxnSp>
          <p:nvCxnSpPr>
            <p:cNvPr id="22564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5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5" name="Group 65"/>
          <p:cNvGrpSpPr>
            <a:grpSpLocks/>
          </p:cNvGrpSpPr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</p:grpSpPr>
        <p:cxnSp>
          <p:nvCxnSpPr>
            <p:cNvPr id="22562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63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2645833" y="2514600"/>
            <a:ext cx="3302000" cy="1250950"/>
            <a:chOff x="1984375" y="2514600"/>
            <a:chExt cx="2476501" cy="1250950"/>
          </a:xfrm>
        </p:grpSpPr>
        <p:sp>
          <p:nvSpPr>
            <p:cNvPr id="2256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61" name="AutoShape 7"/>
            <p:cNvCxnSpPr>
              <a:cxnSpLocks noChangeShapeType="1"/>
              <a:stCxn id="22531" idx="3"/>
              <a:endCxn id="22560" idx="3"/>
            </p:cNvCxnSpPr>
            <p:nvPr/>
          </p:nvCxnSpPr>
          <p:spPr bwMode="auto">
            <a:xfrm flipH="1">
              <a:off x="2173288" y="2514600"/>
              <a:ext cx="2287588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22560" idx="0"/>
          </p:cNvCxnSpPr>
          <p:nvPr/>
        </p:nvCxnSpPr>
        <p:spPr bwMode="auto">
          <a:xfrm flipH="1">
            <a:off x="1883834" y="3765551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2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AutoShape 21"/>
          <p:cNvCxnSpPr>
            <a:cxnSpLocks noChangeShapeType="1"/>
            <a:stCxn id="22531" idx="3"/>
          </p:cNvCxnSpPr>
          <p:nvPr/>
        </p:nvCxnSpPr>
        <p:spPr bwMode="auto">
          <a:xfrm rot="16200000" flipH="1">
            <a:off x="6212417" y="2250017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5" name="AutoShape 21"/>
          <p:cNvCxnSpPr>
            <a:cxnSpLocks noChangeShapeType="1"/>
            <a:stCxn id="22560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5693833" y="2514601"/>
            <a:ext cx="508000" cy="1235075"/>
            <a:chOff x="4270375" y="2514600"/>
            <a:chExt cx="381000" cy="1235075"/>
          </a:xfrm>
        </p:grpSpPr>
        <p:sp>
          <p:nvSpPr>
            <p:cNvPr id="2255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9" name="AutoShape 21"/>
            <p:cNvCxnSpPr>
              <a:cxnSpLocks noChangeShapeType="1"/>
              <a:stCxn id="22531" idx="3"/>
              <a:endCxn id="22558" idx="3"/>
            </p:cNvCxnSpPr>
            <p:nvPr/>
          </p:nvCxnSpPr>
          <p:spPr bwMode="auto">
            <a:xfrm flipH="1">
              <a:off x="4459288" y="2514600"/>
              <a:ext cx="1588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58"/>
          <p:cNvGrpSpPr>
            <a:grpSpLocks/>
          </p:cNvGrpSpPr>
          <p:nvPr/>
        </p:nvGrpSpPr>
        <p:grpSpPr bwMode="auto">
          <a:xfrm>
            <a:off x="4673600" y="3762376"/>
            <a:ext cx="1524000" cy="1190625"/>
            <a:chOff x="3505200" y="3762375"/>
            <a:chExt cx="1142999" cy="1190625"/>
          </a:xfrm>
        </p:grpSpPr>
        <p:cxnSp>
          <p:nvCxnSpPr>
            <p:cNvPr id="22554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55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22556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7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9" name="Group 61"/>
          <p:cNvGrpSpPr>
            <a:grpSpLocks/>
          </p:cNvGrpSpPr>
          <p:nvPr/>
        </p:nvGrpSpPr>
        <p:grpSpPr bwMode="auto">
          <a:xfrm>
            <a:off x="5947833" y="2514600"/>
            <a:ext cx="3302000" cy="1250950"/>
            <a:chOff x="4460875" y="2514600"/>
            <a:chExt cx="2476500" cy="1250950"/>
          </a:xfrm>
        </p:grpSpPr>
        <p:sp>
          <p:nvSpPr>
            <p:cNvPr id="22552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2553" name="AutoShape 27"/>
            <p:cNvCxnSpPr>
              <a:cxnSpLocks noChangeShapeType="1"/>
              <a:stCxn id="22531" idx="3"/>
              <a:endCxn id="22552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60"/>
          <p:cNvGrpSpPr>
            <a:grpSpLocks/>
          </p:cNvGrpSpPr>
          <p:nvPr/>
        </p:nvGrpSpPr>
        <p:grpSpPr bwMode="auto">
          <a:xfrm>
            <a:off x="7721600" y="3762376"/>
            <a:ext cx="1524000" cy="1190625"/>
            <a:chOff x="5791200" y="3762375"/>
            <a:chExt cx="1142999" cy="1190625"/>
          </a:xfrm>
        </p:grpSpPr>
        <p:cxnSp>
          <p:nvCxnSpPr>
            <p:cNvPr id="22548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549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solidFill>
              <a:srgbClr val="CC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</a:p>
          </p:txBody>
        </p:sp>
        <p:cxnSp>
          <p:nvCxnSpPr>
            <p:cNvPr id="22550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255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979848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4525963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computing the MIN-VALUE at some node </a:t>
            </a:r>
            <a:r>
              <a:rPr lang="en-US" sz="2000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We’re looping over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estimate of the </a:t>
            </a:r>
            <a:r>
              <a:rPr lang="en-US" sz="2000" dirty="0" err="1">
                <a:sym typeface="Symbol" pitchFamily="18" charset="2"/>
              </a:rPr>
              <a:t>childrens</a:t>
            </a:r>
            <a:r>
              <a:rPr lang="en-US" sz="2000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Who cares about </a:t>
            </a:r>
            <a:r>
              <a:rPr lang="en-US" sz="2000" i="1" dirty="0" err="1">
                <a:sym typeface="Symbol" pitchFamily="18" charset="2"/>
              </a:rPr>
              <a:t>n</a:t>
            </a:r>
            <a:r>
              <a:rPr lang="en-US" sz="2000" dirty="0" err="1">
                <a:sym typeface="Symbol" pitchFamily="18" charset="2"/>
              </a:rPr>
              <a:t>’s</a:t>
            </a:r>
            <a:r>
              <a:rPr lang="en-US" sz="2000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itchFamily="18" charset="2"/>
              </a:rPr>
              <a:t>Let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/>
              <a:t>n</a:t>
            </a:r>
            <a:r>
              <a:rPr lang="en-US" sz="2000" dirty="0"/>
              <a:t> becomes worse than </a:t>
            </a:r>
            <a:r>
              <a:rPr lang="en-US" sz="2000" i="1" dirty="0">
                <a:sym typeface="Symbol" pitchFamily="18" charset="2"/>
              </a:rPr>
              <a:t>a</a:t>
            </a:r>
            <a:r>
              <a:rPr lang="en-US" sz="2000" dirty="0"/>
              <a:t>, MAX will avoid it, so we can stop considering </a:t>
            </a:r>
            <a:r>
              <a:rPr lang="en-US" sz="2000" i="1" dirty="0" err="1"/>
              <a:t>n</a:t>
            </a:r>
            <a:r>
              <a:rPr lang="en-US" sz="2000" dirty="0" err="1"/>
              <a:t>’s</a:t>
            </a:r>
            <a:r>
              <a:rPr lang="en-US" sz="2000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1588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1242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1242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lvl="0" indent="-342882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v = </a:t>
            </a:r>
            <a:r>
              <a:rPr lang="en-US" sz="2400" kern="0" noProof="0" dirty="0">
                <a:latin typeface="Calibri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itchFamily="34" charset="0"/>
            </a:endParaRPr>
          </a:p>
          <a:p>
            <a:pPr marL="1142942" marR="0" lvl="2" indent="-228589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baseline="0" dirty="0">
                <a:latin typeface="Calibri" pitchFamily="34" charset="0"/>
              </a:rPr>
              <a:t>if</a:t>
            </a:r>
            <a:r>
              <a:rPr lang="en-US" sz="2400" kern="0" dirty="0">
                <a:latin typeface="Calibri" pitchFamily="34" charset="0"/>
              </a:rPr>
              <a:t>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234051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This pruning has </a:t>
            </a:r>
            <a:r>
              <a:rPr lang="en-US" sz="2400" dirty="0">
                <a:solidFill>
                  <a:srgbClr val="CC0000"/>
                </a:solidFill>
              </a:rPr>
              <a:t>no effect</a:t>
            </a:r>
            <a:r>
              <a:rPr lang="en-US" sz="2400" dirty="0"/>
              <a:t> on </a:t>
            </a:r>
            <a:r>
              <a:rPr lang="en-US" sz="2400" dirty="0" err="1"/>
              <a:t>minimax</a:t>
            </a:r>
            <a:r>
              <a:rPr lang="en-US" sz="2400" dirty="0"/>
              <a:t> value computed for the root!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intermediate nodes might be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Important: children of the root may have the wrong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So the most naïve version won’t let you do action selection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</a:t>
            </a:r>
            <a:r>
              <a:rPr lang="en-US" sz="2000"/>
              <a:t>drops 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Full search of, e.g. chess, is still hopeless…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3429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724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743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7338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733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2438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3352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57289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72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7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  <p:extLst>
      <p:ext uri="{BB962C8B-B14F-4D97-AF65-F5344CB8AC3E}">
        <p14:creationId xmlns:p14="http://schemas.microsoft.com/office/powerpoint/2010/main" val="415165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</a:p>
          <a:p>
            <a:pPr lvl="1" eaLnBrk="1" hangingPunct="1"/>
            <a:r>
              <a:rPr lang="en-US" sz="2400" dirty="0"/>
              <a:t>Deterministic or stochastic?</a:t>
            </a:r>
          </a:p>
          <a:p>
            <a:pPr lvl="1" eaLnBrk="1" hangingPunct="1"/>
            <a:r>
              <a:rPr lang="en-US" sz="2400" dirty="0"/>
              <a:t>One, two, or more players?</a:t>
            </a:r>
          </a:p>
          <a:p>
            <a:pPr lvl="1" eaLnBrk="1" hangingPunct="1"/>
            <a:r>
              <a:rPr lang="en-US" sz="2400" dirty="0"/>
              <a:t>Zero sum?</a:t>
            </a:r>
          </a:p>
          <a:p>
            <a:pPr lvl="1" eaLnBrk="1" hangingPunct="1"/>
            <a:r>
              <a:rPr lang="en-US" sz="2400" dirty="0"/>
              <a:t>Perfect information (can you see the state)?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dirty="0">
                <a:solidFill>
                  <a:srgbClr val="CC0000"/>
                </a:solidFill>
              </a:rPr>
              <a:t>strategy (policy)</a:t>
            </a:r>
            <a:r>
              <a:rPr lang="en-US" sz="2800" dirty="0"/>
              <a:t> which recommends a move from each state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</a:t>
            </a:r>
            <a:r>
              <a:rPr lang="en-US" sz="2400" dirty="0" err="1"/>
              <a:t>minimax</a:t>
            </a:r>
            <a:r>
              <a:rPr lang="en-US" sz="2400" dirty="0"/>
              <a:t>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>
            <a:grpSpLocks/>
          </p:cNvGrpSpPr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>
              <a:grpSpLocks/>
            </p:cNvGrpSpPr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3" imgW="327619" imgH="343075" progId="MSPhotoEd.3">
                      <p:embed/>
                    </p:oleObj>
                  </mc:Choice>
                  <mc:Fallback>
                    <p:oleObj name="Photo Editor Photo" r:id="rId3" imgW="327619" imgH="343075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Photo Editor Photo" r:id="rId5" imgW="327619" imgH="343075" progId="MSPhotoEd.3">
                      <p:embed/>
                    </p:oleObj>
                  </mc:Choice>
                  <mc:Fallback>
                    <p:oleObj name="Photo Editor Photo" r:id="rId5" imgW="327619" imgH="343075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=""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=""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=""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hoto Editor Photo" r:id="rId6" imgW="327619" imgH="343075" progId="MSPhotoEd.3">
                    <p:embed/>
                  </p:oleObj>
                </mc:Choice>
                <mc:Fallback>
                  <p:oleObj name="Photo Editor Photo" r:id="rId6" imgW="327619" imgH="343075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</a:p>
        </p:txBody>
      </p: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>
            <a:grpSpLocks/>
          </p:cNvGrpSpPr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>
            <a:grpSpLocks/>
          </p:cNvGrpSpPr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36716" name="Text Box 76"/>
          <p:cNvSpPr txBox="1">
            <a:spLocks noChangeArrowheads="1"/>
          </p:cNvSpPr>
          <p:nvPr/>
        </p:nvSpPr>
        <p:spPr bwMode="auto">
          <a:xfrm>
            <a:off x="2286000" y="6488668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thrashing d=2, thrashing d=2 (fixed evaluation function), smart ghosts coordinate (L6D6,7,8,10)]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Smart Ghosts (Coordination)</a:t>
            </a:r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Smart Ghosts (Coordination) – Zoomed In</a:t>
            </a:r>
          </a:p>
        </p:txBody>
      </p:sp>
      <p:pic>
        <p:nvPicPr>
          <p:cNvPr id="3" name="SmartGhostsCoordinating-Zoomed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</a:p>
          <a:p>
            <a:r>
              <a:rPr lang="en-US" sz="2800" dirty="0"/>
              <a:t>The deeper in the tree the evaluation function is buried, the less the quality of the evaluation function matters</a:t>
            </a:r>
          </a:p>
          <a:p>
            <a:r>
              <a:rPr lang="en-US" sz="2800" dirty="0"/>
              <a:t>An important example of the tradeoff between complexity of features and complexity of computation</a:t>
            </a:r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depth limited (L6D4, L6D5)]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(d=2)</a:t>
            </a:r>
          </a:p>
        </p:txBody>
      </p:sp>
      <p:pic>
        <p:nvPicPr>
          <p:cNvPr id="5" name="Thrash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0"/>
            <a:ext cx="8290559" cy="5181600"/>
          </a:xfrm>
          <a:prstGeom prst="rect">
            <a:avLst/>
          </a:prstGeom>
        </p:spPr>
      </p:pic>
      <p:sp>
        <p:nvSpPr>
          <p:cNvPr id="4" name="Text Box 76"/>
          <p:cNvSpPr txBox="1">
            <a:spLocks noChangeArrowheads="1"/>
          </p:cNvSpPr>
          <p:nvPr/>
        </p:nvSpPr>
        <p:spPr bwMode="auto">
          <a:xfrm>
            <a:off x="2286000" y="6488668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thrashing d=2, thrashing d=2 (fixed evaluation function) (L6D6)]</a:t>
            </a:r>
          </a:p>
        </p:txBody>
      </p:sp>
    </p:spTree>
    <p:extLst>
      <p:ext uri="{BB962C8B-B14F-4D97-AF65-F5344CB8AC3E}">
        <p14:creationId xmlns:p14="http://schemas.microsoft.com/office/powerpoint/2010/main" val="21688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Pacman Starves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11430000" cy="2133600"/>
          </a:xfrm>
        </p:spPr>
        <p:txBody>
          <a:bodyPr/>
          <a:lstStyle/>
          <a:p>
            <a:r>
              <a:rPr lang="en-US" sz="2800" dirty="0"/>
              <a:t>A danger of </a:t>
            </a:r>
            <a:r>
              <a:rPr lang="en-US" sz="2800" dirty="0" err="1"/>
              <a:t>replanning</a:t>
            </a:r>
            <a:r>
              <a:rPr lang="en-US" sz="2800" dirty="0"/>
              <a:t> agents!</a:t>
            </a:r>
          </a:p>
          <a:p>
            <a:pPr lvl="1"/>
            <a:r>
              <a:rPr lang="en-US" sz="2200" dirty="0"/>
              <a:t>He knows his score will go up by eating the dot now (west, east)</a:t>
            </a:r>
          </a:p>
          <a:p>
            <a:pPr lvl="1"/>
            <a:r>
              <a:rPr lang="en-US" sz="2200" dirty="0"/>
              <a:t>He knows his score will go up just as much by eating the dot later (east, west)</a:t>
            </a:r>
          </a:p>
          <a:p>
            <a:pPr lvl="1"/>
            <a:r>
              <a:rPr lang="en-US" sz="2200" dirty="0"/>
              <a:t>There are no point-scoring opportunities after eating the dot (within the horizon, two here)</a:t>
            </a:r>
          </a:p>
          <a:p>
            <a:pPr lvl="1"/>
            <a:r>
              <a:rPr lang="en-US" sz="2200" dirty="0"/>
              <a:t>Therefore, waiting seems just as good as eating: he may go east, then back west in the next round of </a:t>
            </a:r>
            <a:r>
              <a:rPr lang="en-US" sz="2200" dirty="0" err="1"/>
              <a:t>replanning</a:t>
            </a:r>
            <a:r>
              <a:rPr lang="en-US" sz="2200" dirty="0"/>
              <a:t>!</a:t>
            </a:r>
          </a:p>
          <a:p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55626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5410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484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5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9718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/>
          <p:cNvSpPr/>
          <p:nvPr/>
        </p:nvSpPr>
        <p:spPr>
          <a:xfrm>
            <a:off x="3886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67600" y="23622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8077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Oval 21"/>
          <p:cNvSpPr/>
          <p:nvPr/>
        </p:nvSpPr>
        <p:spPr>
          <a:xfrm>
            <a:off x="7620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58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95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Oval 25"/>
          <p:cNvSpPr/>
          <p:nvPr/>
        </p:nvSpPr>
        <p:spPr>
          <a:xfrm>
            <a:off x="3886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4008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6705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Oval 28"/>
          <p:cNvSpPr/>
          <p:nvPr/>
        </p:nvSpPr>
        <p:spPr>
          <a:xfrm>
            <a:off x="6553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91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610600" y="3276600"/>
            <a:ext cx="12192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944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2"/>
          <p:cNvSpPr/>
          <p:nvPr/>
        </p:nvSpPr>
        <p:spPr>
          <a:xfrm>
            <a:off x="87630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5052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8674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3314700" y="3009900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0104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0772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0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t,f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Thrashing -- Fixed (d=2)</a:t>
            </a:r>
          </a:p>
        </p:txBody>
      </p:sp>
      <p:pic>
        <p:nvPicPr>
          <p:cNvPr id="3" name="Thrashing-FixedEvaluationFun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066800"/>
            <a:ext cx="8290560" cy="5181600"/>
          </a:xfrm>
          <a:prstGeom prst="rect">
            <a:avLst/>
          </a:prstGeom>
        </p:spPr>
      </p:pic>
      <p:sp>
        <p:nvSpPr>
          <p:cNvPr id="4" name="Text Box 76"/>
          <p:cNvSpPr txBox="1">
            <a:spLocks noChangeArrowheads="1"/>
          </p:cNvSpPr>
          <p:nvPr/>
        </p:nvSpPr>
        <p:spPr bwMode="auto">
          <a:xfrm>
            <a:off x="2286000" y="6488668"/>
            <a:ext cx="990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thrashing d=2, thrashing d=2 (fixed evaluation function) (L6D7)]</a:t>
            </a:r>
          </a:p>
        </p:txBody>
      </p:sp>
    </p:spTree>
    <p:extLst>
      <p:ext uri="{BB962C8B-B14F-4D97-AF65-F5344CB8AC3E}">
        <p14:creationId xmlns:p14="http://schemas.microsoft.com/office/powerpoint/2010/main" val="46330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575D4-E4C4-554F-98D0-08644BC7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Synergies between Evaluation Function and Alpha-Beta?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E906-14CC-F147-86E0-4866A091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Alpha-Beta: amount of pruning depends on expansion ordering</a:t>
            </a:r>
          </a:p>
          <a:p>
            <a:pPr lvl="1"/>
            <a:r>
              <a:rPr lang="en-US" sz="2400" dirty="0"/>
              <a:t>Evaluation function can provide guidance to expand most promising nodes first (which later makes it more likely there is already a good alternative on the path to the root)</a:t>
            </a:r>
          </a:p>
          <a:p>
            <a:pPr lvl="2"/>
            <a:r>
              <a:rPr lang="en-US" sz="2000" dirty="0"/>
              <a:t>(somewhat similar to role of A* heuristic,  CSPs filtering)</a:t>
            </a:r>
          </a:p>
          <a:p>
            <a:pPr lvl="2"/>
            <a:endParaRPr lang="en-US" sz="2000" dirty="0"/>
          </a:p>
          <a:p>
            <a:r>
              <a:rPr lang="en-US" sz="2800" dirty="0"/>
              <a:t>Alpha-Beta:  (similar for roles of min-max swapped)</a:t>
            </a:r>
          </a:p>
          <a:p>
            <a:pPr lvl="1"/>
            <a:r>
              <a:rPr lang="en-US" sz="2400" dirty="0"/>
              <a:t>Value at a min-node will only keep going down</a:t>
            </a:r>
          </a:p>
          <a:p>
            <a:pPr lvl="1"/>
            <a:r>
              <a:rPr lang="en-US" sz="2400" dirty="0"/>
              <a:t>Once value of min-node lower than better option for max along path to root, can prune</a:t>
            </a:r>
          </a:p>
          <a:p>
            <a:pPr lvl="1"/>
            <a:r>
              <a:rPr lang="en-US" sz="2400" dirty="0"/>
              <a:t>Hence: IF evaluation function provides upper-bound on value at min-node, and upper-bound already lower than better option for max along path to root </a:t>
            </a:r>
            <a:br>
              <a:rPr lang="en-US" sz="2400" dirty="0"/>
            </a:br>
            <a:r>
              <a:rPr lang="en-US" sz="2400" dirty="0"/>
              <a:t>THEN can prune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1242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Uncertainty!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outcomes)</a:t>
            </a:r>
          </a:p>
          <a:p>
            <a:pPr lvl="1"/>
            <a:r>
              <a:rPr lang="en-US" sz="2000" dirty="0"/>
              <a:t>Lets us think of a single value that one 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43179</TotalTime>
  <Words>1506</Words>
  <Application>Microsoft Office PowerPoint</Application>
  <PresentationFormat>Widescreen</PresentationFormat>
  <Paragraphs>313</Paragraphs>
  <Slides>42</Slides>
  <Notes>12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Times New Roman</vt:lpstr>
      <vt:lpstr>Wingdings</vt:lpstr>
      <vt:lpstr>dan-berkeley-nlp-v1</vt:lpstr>
      <vt:lpstr>Photo Editor Photo</vt:lpstr>
      <vt:lpstr>CS 188: Artificial Intelligence </vt:lpstr>
      <vt:lpstr>Adversarial Games</vt:lpstr>
      <vt:lpstr>Types of Games</vt:lpstr>
      <vt:lpstr>Deterministic Games</vt:lpstr>
      <vt:lpstr>Zero-Sum Games</vt:lpstr>
      <vt:lpstr>Adversarial Search</vt:lpstr>
      <vt:lpstr>Single-Agent Trees</vt:lpstr>
      <vt:lpstr>Value of a State</vt:lpstr>
      <vt:lpstr>Adversarial Game Trees</vt:lpstr>
      <vt:lpstr>Minimax Values</vt:lpstr>
      <vt:lpstr>Tic-Tac-Toe Game Tree</vt:lpstr>
      <vt:lpstr>Adversarial Search (Minimax)</vt:lpstr>
      <vt:lpstr>Minimax Implementation</vt:lpstr>
      <vt:lpstr>Minimax Example</vt:lpstr>
      <vt:lpstr>Minimax Properties</vt:lpstr>
      <vt:lpstr>Video of Demo Min vs. Exp (Min)</vt:lpstr>
      <vt:lpstr>Video of Demo Min vs. Exp (Exp)</vt:lpstr>
      <vt:lpstr>Minimax Efficiency</vt:lpstr>
      <vt:lpstr>Resource Limits</vt:lpstr>
      <vt:lpstr>Game Tree Pruning</vt:lpstr>
      <vt:lpstr>Minimax Example</vt:lpstr>
      <vt:lpstr>Minimax Pruning</vt:lpstr>
      <vt:lpstr>Alpha-Beta Pruning</vt:lpstr>
      <vt:lpstr>Alpha-Beta Implementation</vt:lpstr>
      <vt:lpstr>Alpha-Beta Pruning Properties</vt:lpstr>
      <vt:lpstr>Alpha-Beta Quiz</vt:lpstr>
      <vt:lpstr>Alpha-Beta Quiz 2</vt:lpstr>
      <vt:lpstr>Resource Limits</vt:lpstr>
      <vt:lpstr>Resource Limits</vt:lpstr>
      <vt:lpstr>Evaluation Functions</vt:lpstr>
      <vt:lpstr>Evaluation Functions</vt:lpstr>
      <vt:lpstr>Evaluation for Pacman</vt:lpstr>
      <vt:lpstr>Video of Demo Smart Ghosts (Coordination)</vt:lpstr>
      <vt:lpstr>Video of Demo Smart Ghosts (Coordination) – Zoomed In</vt:lpstr>
      <vt:lpstr>Depth Matters</vt:lpstr>
      <vt:lpstr>Video of Demo Limited Depth (2)</vt:lpstr>
      <vt:lpstr>Video of Demo Limited Depth (10)</vt:lpstr>
      <vt:lpstr>Video of Demo Thrashing (d=2)</vt:lpstr>
      <vt:lpstr>Why Pacman Starves</vt:lpstr>
      <vt:lpstr>Video of Demo Thrashing -- Fixed (d=2)</vt:lpstr>
      <vt:lpstr>Synergies between Evaluation Function and Alpha-Beta?</vt:lpstr>
      <vt:lpstr>Next Time: Uncertainty!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ali keramati</cp:lastModifiedBy>
  <cp:revision>2123</cp:revision>
  <cp:lastPrinted>2016-02-04T17:52:29Z</cp:lastPrinted>
  <dcterms:created xsi:type="dcterms:W3CDTF">2004-08-27T04:16:05Z</dcterms:created>
  <dcterms:modified xsi:type="dcterms:W3CDTF">2023-04-17T14:43:24Z</dcterms:modified>
</cp:coreProperties>
</file>